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8" r:id="rId2"/>
    <p:sldId id="263" r:id="rId3"/>
    <p:sldId id="269" r:id="rId4"/>
    <p:sldId id="270" r:id="rId5"/>
    <p:sldId id="271" r:id="rId6"/>
    <p:sldId id="257" r:id="rId7"/>
    <p:sldId id="262" r:id="rId8"/>
    <p:sldId id="272" r:id="rId9"/>
    <p:sldId id="258" r:id="rId10"/>
    <p:sldId id="261" r:id="rId11"/>
    <p:sldId id="273" r:id="rId12"/>
    <p:sldId id="275" r:id="rId13"/>
    <p:sldId id="277" r:id="rId14"/>
    <p:sldId id="276" r:id="rId15"/>
    <p:sldId id="278" r:id="rId16"/>
    <p:sldId id="265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>
        <p:scale>
          <a:sx n="100" d="100"/>
          <a:sy n="100" d="100"/>
        </p:scale>
        <p:origin x="-1848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A9B400A2-C2BE-46FF-8D74-7256F034DC15}" type="datetimeFigureOut">
              <a:rPr lang="ru-RU"/>
              <a:pPr>
                <a:defRPr/>
              </a:pPr>
              <a:t>10.11.2014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1F570079-BCE2-43BF-8E03-BBB84D59C6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3548E76-EE6A-4C02-A18E-7F7A2CDECECF}" type="slidenum">
              <a:rPr lang="ru-RU">
                <a:cs typeface="Arial" charset="0"/>
              </a:rPr>
              <a:pPr/>
              <a:t>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6315D-8A72-4793-A4F6-E2E1C014A6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2C923-C713-4EB0-A45D-A9B30391F9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94877-7B76-4C87-9BF8-9E4C6CA12A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AE65F-8C7D-4144-A2CA-5A6BE534B2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1DF5E-55F0-4485-9B9F-DCBB4B0FFF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1A1FC-0EB6-4D3D-AF1C-E384E1345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E3BA3-AEF9-467E-9E84-7FDD0ED9A1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54919-E995-4BCE-BBEC-50252B9A22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B279F-D0F6-4835-9AD9-D416DD713C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0CE8A-3593-436D-8E4F-D51E684BA9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86480-19C4-4947-849B-D5551863B6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CF04A68D-039D-4283-BCAF-C33F3157A3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med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27263"/>
          </a:xfrm>
        </p:spPr>
        <p:txBody>
          <a:bodyPr/>
          <a:lstStyle/>
          <a:p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Разделительные вопросы</a:t>
            </a:r>
            <a:br>
              <a:rPr lang="ru-RU" sz="40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5 класс</a:t>
            </a: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7072313"/>
            <a:ext cx="6400800" cy="71437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750"/>
            <a:ext cx="7772400" cy="214313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24578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7429500"/>
            <a:ext cx="6400800" cy="357188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428625" y="285750"/>
            <a:ext cx="8715375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4000">
                <a:latin typeface="Franklin Gothic Demi" pitchFamily="34" charset="0"/>
              </a:rPr>
              <a:t>Check your answers :</a:t>
            </a:r>
          </a:p>
          <a:p>
            <a:pPr>
              <a:lnSpc>
                <a:spcPct val="150000"/>
              </a:lnSpc>
            </a:pPr>
            <a:r>
              <a:rPr lang="ru-RU" sz="4000">
                <a:latin typeface="Franklin Gothic Demi" pitchFamily="34" charset="0"/>
              </a:rPr>
              <a:t>1</a:t>
            </a:r>
            <a:r>
              <a:rPr lang="en-US" sz="4000">
                <a:latin typeface="Franklin Gothic Demi" pitchFamily="34" charset="0"/>
              </a:rPr>
              <a:t>. I have got a pen, haven’t </a:t>
            </a:r>
            <a:r>
              <a:rPr lang="en-US" sz="4000">
                <a:solidFill>
                  <a:srgbClr val="FF0000"/>
                </a:solidFill>
                <a:latin typeface="Franklin Gothic Demi" pitchFamily="34" charset="0"/>
              </a:rPr>
              <a:t>I</a:t>
            </a:r>
            <a:r>
              <a:rPr lang="en-US" sz="4000">
                <a:latin typeface="Franklin Gothic Demi" pitchFamily="34" charset="0"/>
              </a:rPr>
              <a:t> ?</a:t>
            </a:r>
          </a:p>
          <a:p>
            <a:pPr>
              <a:lnSpc>
                <a:spcPct val="150000"/>
              </a:lnSpc>
            </a:pPr>
            <a:r>
              <a:rPr lang="en-US" sz="4000">
                <a:latin typeface="Franklin Gothic Demi" pitchFamily="34" charset="0"/>
              </a:rPr>
              <a:t>2. The pupils must read, mustn’t </a:t>
            </a:r>
            <a:r>
              <a:rPr lang="en-US" sz="4000">
                <a:solidFill>
                  <a:srgbClr val="FF0000"/>
                </a:solidFill>
                <a:latin typeface="Franklin Gothic Demi" pitchFamily="34" charset="0"/>
              </a:rPr>
              <a:t>they</a:t>
            </a:r>
            <a:r>
              <a:rPr lang="en-US" sz="4000">
                <a:latin typeface="Franklin Gothic Demi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4000">
                <a:latin typeface="Franklin Gothic Demi" pitchFamily="34" charset="0"/>
              </a:rPr>
              <a:t>3. She laughs a lot, doesn’t </a:t>
            </a:r>
            <a:r>
              <a:rPr lang="en-US" sz="4000">
                <a:solidFill>
                  <a:srgbClr val="FF0000"/>
                </a:solidFill>
                <a:latin typeface="Franklin Gothic Demi" pitchFamily="34" charset="0"/>
              </a:rPr>
              <a:t>she</a:t>
            </a:r>
            <a:r>
              <a:rPr lang="en-US" sz="4000">
                <a:latin typeface="Franklin Gothic Demi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4000">
                <a:latin typeface="Franklin Gothic Demi" pitchFamily="34" charset="0"/>
              </a:rPr>
              <a:t>4. Sam is at home, isn’t </a:t>
            </a:r>
            <a:r>
              <a:rPr lang="en-US" sz="4000">
                <a:solidFill>
                  <a:srgbClr val="FF0000"/>
                </a:solidFill>
                <a:latin typeface="Franklin Gothic Demi" pitchFamily="34" charset="0"/>
              </a:rPr>
              <a:t>he</a:t>
            </a:r>
            <a:r>
              <a:rPr lang="en-US" sz="4000">
                <a:latin typeface="Franklin Gothic Demi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4000">
                <a:latin typeface="Franklin Gothic Demi" pitchFamily="34" charset="0"/>
              </a:rPr>
              <a:t>5. We are at school, aren’t </a:t>
            </a:r>
            <a:r>
              <a:rPr lang="en-US" sz="4000">
                <a:solidFill>
                  <a:srgbClr val="FF0000"/>
                </a:solidFill>
                <a:latin typeface="Franklin Gothic Demi" pitchFamily="34" charset="0"/>
              </a:rPr>
              <a:t>we</a:t>
            </a:r>
            <a:r>
              <a:rPr lang="en-US" sz="4000">
                <a:latin typeface="Franklin Gothic Demi" pitchFamily="34" charset="0"/>
              </a:rPr>
              <a:t>? </a:t>
            </a:r>
          </a:p>
          <a:p>
            <a:pPr>
              <a:lnSpc>
                <a:spcPct val="150000"/>
              </a:lnSpc>
            </a:pPr>
            <a:r>
              <a:rPr lang="en-US" sz="4000">
                <a:latin typeface="Franklin Gothic Demi" pitchFamily="34" charset="0"/>
              </a:rPr>
              <a:t>6. You will meet her, won’t </a:t>
            </a:r>
            <a:r>
              <a:rPr lang="en-US" sz="4000">
                <a:solidFill>
                  <a:srgbClr val="FF0000"/>
                </a:solidFill>
                <a:latin typeface="Franklin Gothic Demi" pitchFamily="34" charset="0"/>
              </a:rPr>
              <a:t>you</a:t>
            </a:r>
            <a:r>
              <a:rPr lang="en-US" sz="4000">
                <a:latin typeface="Franklin Gothic Demi" pitchFamily="34" charset="0"/>
              </a:rPr>
              <a:t>?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3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3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3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3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3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3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2500313"/>
          </a:xfrm>
        </p:spPr>
        <p:txBody>
          <a:bodyPr/>
          <a:lstStyle/>
          <a:p>
            <a:r>
              <a:rPr lang="ru-RU" sz="4800" b="1" smtClean="0">
                <a:solidFill>
                  <a:srgbClr val="C00000"/>
                </a:solidFill>
                <a:latin typeface="Franklin Gothic Demi" pitchFamily="34" charset="0"/>
              </a:rPr>
              <a:t>Схема разделительного вопроса</a:t>
            </a:r>
            <a:endParaRPr lang="ru-RU" sz="4800" smtClean="0">
              <a:solidFill>
                <a:srgbClr val="C00000"/>
              </a:solidFill>
              <a:latin typeface="Franklin Gothic Dem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75" y="2357438"/>
            <a:ext cx="8429625" cy="3281362"/>
          </a:xfrm>
        </p:spPr>
        <p:txBody>
          <a:bodyPr/>
          <a:lstStyle/>
          <a:p>
            <a:pPr algn="l"/>
            <a:r>
              <a:rPr lang="ru-RU" sz="7200" smtClean="0">
                <a:latin typeface="Franklin Gothic Demi" pitchFamily="34" charset="0"/>
              </a:rPr>
              <a:t>□ , </a:t>
            </a:r>
            <a:r>
              <a:rPr lang="en-US" sz="7200" smtClean="0">
                <a:latin typeface="Franklin Gothic Demi" pitchFamily="34" charset="0"/>
              </a:rPr>
              <a:t>n</a:t>
            </a:r>
            <a:r>
              <a:rPr lang="ru-RU" sz="7200" smtClean="0">
                <a:latin typeface="Franklin Gothic Demi" pitchFamily="34" charset="0"/>
              </a:rPr>
              <a:t>’</a:t>
            </a:r>
            <a:r>
              <a:rPr lang="en-US" sz="7200" smtClean="0">
                <a:latin typeface="Franklin Gothic Demi" pitchFamily="34" charset="0"/>
              </a:rPr>
              <a:t>t </a:t>
            </a:r>
            <a:r>
              <a:rPr lang="ru-RU" sz="7200" smtClean="0">
                <a:latin typeface="Franklin Gothic Demi" pitchFamily="34" charset="0"/>
              </a:rPr>
              <a:t>□?</a:t>
            </a:r>
            <a:r>
              <a:rPr lang="ru-RU" sz="4000" b="1" smtClean="0">
                <a:latin typeface="Franklin Gothic Demi" pitchFamily="34" charset="0"/>
              </a:rPr>
              <a:t>↘</a:t>
            </a:r>
            <a:r>
              <a:rPr lang="en-US" sz="4000" b="1" smtClean="0">
                <a:latin typeface="Franklin Gothic Demi" pitchFamily="34" charset="0"/>
              </a:rPr>
              <a:t>      </a:t>
            </a:r>
            <a:endParaRPr lang="ru-RU" sz="4000" b="1" smtClean="0">
              <a:latin typeface="Franklin Gothic Demi" pitchFamily="34" charset="0"/>
            </a:endParaRPr>
          </a:p>
          <a:p>
            <a:pPr algn="l"/>
            <a:r>
              <a:rPr lang="ru-RU" sz="4000" b="1" smtClean="0">
                <a:latin typeface="Franklin Gothic Demi" pitchFamily="34" charset="0"/>
              </a:rPr>
              <a:t> </a:t>
            </a:r>
            <a:r>
              <a:rPr lang="ru-RU" b="1" smtClean="0"/>
              <a:t>                                    </a:t>
            </a:r>
            <a:r>
              <a:rPr lang="en-US" b="1" smtClean="0"/>
              <a:t>     I, you, he, she, </a:t>
            </a:r>
            <a:endParaRPr lang="ru-RU" b="1" smtClean="0"/>
          </a:p>
          <a:p>
            <a:pPr algn="l"/>
            <a:r>
              <a:rPr lang="ru-RU" smtClean="0"/>
              <a:t>                                    </a:t>
            </a:r>
            <a:r>
              <a:rPr lang="en-US" smtClean="0"/>
              <a:t>     </a:t>
            </a:r>
            <a:r>
              <a:rPr lang="ru-RU" smtClean="0"/>
              <a:t> </a:t>
            </a:r>
            <a:r>
              <a:rPr lang="en-US" b="1" smtClean="0"/>
              <a:t>it, we, they</a:t>
            </a:r>
            <a:endParaRPr lang="ru-RU" smtClean="0"/>
          </a:p>
          <a:p>
            <a:pPr algn="l"/>
            <a:r>
              <a:rPr lang="en-US" sz="7200" smtClean="0">
                <a:latin typeface="Franklin Gothic Demi" pitchFamily="34" charset="0"/>
              </a:rPr>
              <a:t>□</a:t>
            </a:r>
            <a:r>
              <a:rPr lang="ru-RU" sz="7200" smtClean="0">
                <a:latin typeface="Franklin Gothic Demi" pitchFamily="34" charset="0"/>
              </a:rPr>
              <a:t> </a:t>
            </a:r>
            <a:r>
              <a:rPr lang="en-US" sz="7200" smtClean="0">
                <a:latin typeface="Franklin Gothic Demi" pitchFamily="34" charset="0"/>
              </a:rPr>
              <a:t> not ,</a:t>
            </a:r>
            <a:r>
              <a:rPr lang="ru-RU" sz="7200" smtClean="0">
                <a:latin typeface="Franklin Gothic Demi" pitchFamily="34" charset="0"/>
              </a:rPr>
              <a:t>  </a:t>
            </a:r>
            <a:r>
              <a:rPr lang="en-US" sz="7200" smtClean="0">
                <a:latin typeface="Franklin Gothic Demi" pitchFamily="34" charset="0"/>
              </a:rPr>
              <a:t>□?</a:t>
            </a:r>
            <a:r>
              <a:rPr lang="en-US" sz="4000" b="1" smtClean="0">
                <a:latin typeface="Franklin Gothic Demi" pitchFamily="34" charset="0"/>
              </a:rPr>
              <a:t>↗</a:t>
            </a:r>
            <a:r>
              <a:rPr lang="en-US" sz="7200" b="1" smtClean="0">
                <a:latin typeface="Franklin Gothic Demi" pitchFamily="34" charset="0"/>
              </a:rPr>
              <a:t> </a:t>
            </a:r>
            <a:endParaRPr lang="ru-RU" sz="7200" smtClean="0">
              <a:latin typeface="Franklin Gothic Demi" pitchFamily="34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143000"/>
          </a:xfrm>
        </p:spPr>
        <p:txBody>
          <a:bodyPr/>
          <a:lstStyle/>
          <a:p>
            <a:r>
              <a:rPr lang="en-US" sz="5400" smtClean="0">
                <a:solidFill>
                  <a:srgbClr val="C00000"/>
                </a:solidFill>
                <a:latin typeface="Franklin Gothic Demi" pitchFamily="34" charset="0"/>
              </a:rPr>
              <a:t>Add the tag endings:</a:t>
            </a:r>
            <a:endParaRPr lang="ru-RU" sz="5400" smtClean="0">
              <a:solidFill>
                <a:srgbClr val="C00000"/>
              </a:solidFill>
              <a:latin typeface="Franklin Gothic Dem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75" y="1214438"/>
            <a:ext cx="8143875" cy="4424362"/>
          </a:xfrm>
        </p:spPr>
        <p:txBody>
          <a:bodyPr/>
          <a:lstStyle/>
          <a:p>
            <a:pPr algn="l"/>
            <a:r>
              <a:rPr lang="en-US" sz="4400" smtClean="0">
                <a:latin typeface="Franklin Gothic Demi" pitchFamily="34" charset="0"/>
              </a:rPr>
              <a:t>It's a lovely evening,</a:t>
            </a:r>
            <a:r>
              <a:rPr lang="ru-RU" sz="4400" smtClean="0">
                <a:latin typeface="Franklin Gothic Demi" pitchFamily="34" charset="0"/>
              </a:rPr>
              <a:t> …</a:t>
            </a:r>
          </a:p>
          <a:p>
            <a:pPr algn="l"/>
            <a:r>
              <a:rPr lang="en-US" sz="4400" smtClean="0">
                <a:latin typeface="Franklin Gothic Demi" pitchFamily="34" charset="0"/>
              </a:rPr>
              <a:t>The</a:t>
            </a:r>
            <a:r>
              <a:rPr lang="ru-RU" sz="4400" smtClean="0">
                <a:latin typeface="Franklin Gothic Demi" pitchFamily="34" charset="0"/>
              </a:rPr>
              <a:t> </a:t>
            </a:r>
            <a:r>
              <a:rPr lang="en-US" sz="4400" smtClean="0">
                <a:latin typeface="Franklin Gothic Demi" pitchFamily="34" charset="0"/>
              </a:rPr>
              <a:t>sportsman runs very fast,</a:t>
            </a:r>
            <a:r>
              <a:rPr lang="ru-RU" sz="4400" smtClean="0">
                <a:latin typeface="Franklin Gothic Demi" pitchFamily="34" charset="0"/>
              </a:rPr>
              <a:t> …</a:t>
            </a:r>
          </a:p>
          <a:p>
            <a:pPr algn="l"/>
            <a:r>
              <a:rPr lang="en-US" sz="4400" smtClean="0">
                <a:latin typeface="Franklin Gothic Demi" pitchFamily="34" charset="0"/>
              </a:rPr>
              <a:t>It was a wonderful game,</a:t>
            </a:r>
            <a:r>
              <a:rPr lang="ru-RU" sz="4400" smtClean="0">
                <a:latin typeface="Franklin Gothic Demi" pitchFamily="34" charset="0"/>
              </a:rPr>
              <a:t> …</a:t>
            </a:r>
          </a:p>
          <a:p>
            <a:pPr algn="l"/>
            <a:r>
              <a:rPr lang="en-US" sz="4400" smtClean="0">
                <a:latin typeface="Franklin Gothic Demi" pitchFamily="34" charset="0"/>
              </a:rPr>
              <a:t>You will come here again,</a:t>
            </a:r>
            <a:r>
              <a:rPr lang="ru-RU" sz="4400" smtClean="0">
                <a:latin typeface="Franklin Gothic Demi" pitchFamily="34" charset="0"/>
              </a:rPr>
              <a:t> …</a:t>
            </a:r>
          </a:p>
          <a:p>
            <a:pPr algn="l"/>
            <a:r>
              <a:rPr lang="en-US" sz="4400" smtClean="0">
                <a:latin typeface="Franklin Gothic Demi" pitchFamily="34" charset="0"/>
              </a:rPr>
              <a:t>We could go there together,</a:t>
            </a:r>
            <a:r>
              <a:rPr lang="ru-RU" sz="4400" smtClean="0">
                <a:latin typeface="Franklin Gothic Demi" pitchFamily="34" charset="0"/>
              </a:rPr>
              <a:t> …</a:t>
            </a:r>
          </a:p>
          <a:p>
            <a:pPr algn="l"/>
            <a:r>
              <a:rPr lang="en-US" sz="4400" smtClean="0">
                <a:latin typeface="Franklin Gothic Demi" pitchFamily="34" charset="0"/>
              </a:rPr>
              <a:t>You know my family,</a:t>
            </a:r>
            <a:r>
              <a:rPr lang="ru-RU" sz="4400" smtClean="0">
                <a:latin typeface="Franklin Gothic Demi" pitchFamily="34" charset="0"/>
              </a:rPr>
              <a:t> …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357313"/>
          </a:xfrm>
        </p:spPr>
        <p:txBody>
          <a:bodyPr/>
          <a:lstStyle/>
          <a:p>
            <a:r>
              <a:rPr lang="en-US" sz="5400" smtClean="0">
                <a:solidFill>
                  <a:srgbClr val="C00000"/>
                </a:solidFill>
                <a:latin typeface="Franklin Gothic Demi" pitchFamily="34" charset="0"/>
              </a:rPr>
              <a:t>Add the tag endings:</a:t>
            </a:r>
            <a:endParaRPr lang="ru-RU" sz="540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5" y="1143000"/>
            <a:ext cx="8786813" cy="4495800"/>
          </a:xfrm>
        </p:spPr>
        <p:txBody>
          <a:bodyPr/>
          <a:lstStyle/>
          <a:p>
            <a:pPr algn="l"/>
            <a:r>
              <a:rPr lang="en-US" sz="4000" smtClean="0">
                <a:latin typeface="Franklin Gothic Demi" pitchFamily="34" charset="0"/>
              </a:rPr>
              <a:t>You don't need any help, …</a:t>
            </a:r>
          </a:p>
          <a:p>
            <a:pPr algn="l"/>
            <a:r>
              <a:rPr lang="en-US" sz="4000" smtClean="0">
                <a:latin typeface="Franklin Gothic Demi" pitchFamily="34" charset="0"/>
              </a:rPr>
              <a:t>She doesn't speak German at all, …</a:t>
            </a:r>
          </a:p>
          <a:p>
            <a:pPr algn="l"/>
            <a:r>
              <a:rPr lang="en-US" sz="4000" smtClean="0">
                <a:latin typeface="Franklin Gothic Demi" pitchFamily="34" charset="0"/>
              </a:rPr>
              <a:t>Paul isn't good at Maths, …</a:t>
            </a:r>
          </a:p>
          <a:p>
            <a:pPr algn="l"/>
            <a:r>
              <a:rPr lang="en-US" sz="4000" smtClean="0">
                <a:latin typeface="Franklin Gothic Demi" pitchFamily="34" charset="0"/>
              </a:rPr>
              <a:t>Your parents aren't from Britain, …</a:t>
            </a:r>
          </a:p>
          <a:p>
            <a:pPr algn="l"/>
            <a:r>
              <a:rPr lang="en-US" sz="4000" smtClean="0">
                <a:latin typeface="Franklin Gothic Demi" pitchFamily="34" charset="0"/>
              </a:rPr>
              <a:t>Our match wasn't interesting today, …</a:t>
            </a:r>
          </a:p>
          <a:p>
            <a:pPr algn="l"/>
            <a:r>
              <a:rPr lang="en-US" sz="4000" smtClean="0">
                <a:latin typeface="Franklin Gothic Demi" pitchFamily="34" charset="0"/>
              </a:rPr>
              <a:t>Your teacher won't give you much</a:t>
            </a:r>
          </a:p>
          <a:p>
            <a:pPr algn="l"/>
            <a:r>
              <a:rPr lang="en-US" sz="4000" smtClean="0">
                <a:latin typeface="Franklin Gothic Demi" pitchFamily="34" charset="0"/>
              </a:rPr>
              <a:t>homework for the weekend, …</a:t>
            </a:r>
            <a:endParaRPr lang="ru-RU" sz="4000" smtClean="0">
              <a:latin typeface="Franklin Gothic Demi" pitchFamily="34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57313"/>
          </a:xfrm>
        </p:spPr>
        <p:txBody>
          <a:bodyPr/>
          <a:lstStyle/>
          <a:p>
            <a:r>
              <a:rPr lang="en-US" sz="5400" b="1" smtClean="0">
                <a:solidFill>
                  <a:srgbClr val="C00000"/>
                </a:solidFill>
                <a:latin typeface="Franklin Gothic Demi" pitchFamily="34" charset="0"/>
              </a:rPr>
              <a:t>Check your answers:</a:t>
            </a:r>
            <a:endParaRPr lang="ru-RU" sz="5400" b="1" smtClean="0">
              <a:solidFill>
                <a:srgbClr val="C00000"/>
              </a:solidFill>
              <a:latin typeface="Franklin Gothic Dem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5" y="1428750"/>
            <a:ext cx="9001125" cy="4929188"/>
          </a:xfrm>
        </p:spPr>
        <p:txBody>
          <a:bodyPr/>
          <a:lstStyle/>
          <a:p>
            <a:pPr algn="l"/>
            <a:r>
              <a:rPr lang="en-US" sz="4000" smtClean="0">
                <a:latin typeface="Franklin Gothic Demi" pitchFamily="34" charset="0"/>
              </a:rPr>
              <a:t>It's a lovely evening,</a:t>
            </a:r>
            <a:r>
              <a:rPr lang="ru-RU" sz="4000" smtClean="0">
                <a:latin typeface="Franklin Gothic Demi" pitchFamily="34" charset="0"/>
              </a:rPr>
              <a:t> </a:t>
            </a:r>
            <a:r>
              <a:rPr lang="en-US" sz="4000" smtClean="0">
                <a:solidFill>
                  <a:srgbClr val="C00000"/>
                </a:solidFill>
                <a:latin typeface="Franklin Gothic Demi" pitchFamily="34" charset="0"/>
              </a:rPr>
              <a:t>isn’t it</a:t>
            </a:r>
            <a:r>
              <a:rPr lang="en-US" sz="4000" smtClean="0">
                <a:latin typeface="Franklin Gothic Demi" pitchFamily="34" charset="0"/>
              </a:rPr>
              <a:t>?</a:t>
            </a:r>
            <a:endParaRPr lang="ru-RU" sz="4000" smtClean="0">
              <a:latin typeface="Franklin Gothic Demi" pitchFamily="34" charset="0"/>
            </a:endParaRPr>
          </a:p>
          <a:p>
            <a:pPr algn="l"/>
            <a:r>
              <a:rPr lang="en-US" sz="4000" smtClean="0">
                <a:latin typeface="Franklin Gothic Demi" pitchFamily="34" charset="0"/>
              </a:rPr>
              <a:t>The</a:t>
            </a:r>
            <a:r>
              <a:rPr lang="ru-RU" sz="4000" smtClean="0">
                <a:latin typeface="Franklin Gothic Demi" pitchFamily="34" charset="0"/>
              </a:rPr>
              <a:t> </a:t>
            </a:r>
            <a:r>
              <a:rPr lang="en-US" sz="4000" smtClean="0">
                <a:latin typeface="Franklin Gothic Demi" pitchFamily="34" charset="0"/>
              </a:rPr>
              <a:t>sportsman runs very fast,</a:t>
            </a:r>
            <a:r>
              <a:rPr lang="ru-RU" sz="4000" smtClean="0">
                <a:latin typeface="Franklin Gothic Demi" pitchFamily="34" charset="0"/>
              </a:rPr>
              <a:t> </a:t>
            </a:r>
            <a:r>
              <a:rPr lang="en-US" sz="4000" smtClean="0">
                <a:solidFill>
                  <a:srgbClr val="C00000"/>
                </a:solidFill>
                <a:latin typeface="Franklin Gothic Demi" pitchFamily="34" charset="0"/>
              </a:rPr>
              <a:t>do they</a:t>
            </a:r>
            <a:r>
              <a:rPr lang="en-US" sz="4000" smtClean="0">
                <a:latin typeface="Franklin Gothic Demi" pitchFamily="34" charset="0"/>
              </a:rPr>
              <a:t>?</a:t>
            </a:r>
            <a:endParaRPr lang="ru-RU" sz="4000" smtClean="0">
              <a:latin typeface="Franklin Gothic Demi" pitchFamily="34" charset="0"/>
            </a:endParaRPr>
          </a:p>
          <a:p>
            <a:pPr algn="l"/>
            <a:r>
              <a:rPr lang="en-US" sz="4000" smtClean="0">
                <a:latin typeface="Franklin Gothic Demi" pitchFamily="34" charset="0"/>
              </a:rPr>
              <a:t>It was a wonderful game, </a:t>
            </a:r>
            <a:r>
              <a:rPr lang="en-US" sz="4000" smtClean="0">
                <a:solidFill>
                  <a:srgbClr val="C00000"/>
                </a:solidFill>
                <a:latin typeface="Franklin Gothic Demi" pitchFamily="34" charset="0"/>
              </a:rPr>
              <a:t>wasn’t it</a:t>
            </a:r>
            <a:r>
              <a:rPr lang="en-US" sz="4000" smtClean="0">
                <a:latin typeface="Franklin Gothic Demi" pitchFamily="34" charset="0"/>
              </a:rPr>
              <a:t>?</a:t>
            </a:r>
            <a:endParaRPr lang="ru-RU" sz="4000" smtClean="0">
              <a:latin typeface="Franklin Gothic Demi" pitchFamily="34" charset="0"/>
            </a:endParaRPr>
          </a:p>
          <a:p>
            <a:pPr algn="l"/>
            <a:r>
              <a:rPr lang="en-US" sz="4000" smtClean="0">
                <a:latin typeface="Franklin Gothic Demi" pitchFamily="34" charset="0"/>
              </a:rPr>
              <a:t>You will come here again,</a:t>
            </a:r>
            <a:r>
              <a:rPr lang="ru-RU" sz="4000" smtClean="0">
                <a:latin typeface="Franklin Gothic Demi" pitchFamily="34" charset="0"/>
              </a:rPr>
              <a:t> </a:t>
            </a:r>
            <a:r>
              <a:rPr lang="en-US" sz="4000" smtClean="0">
                <a:solidFill>
                  <a:srgbClr val="C00000"/>
                </a:solidFill>
                <a:latin typeface="Franklin Gothic Demi" pitchFamily="34" charset="0"/>
              </a:rPr>
              <a:t>won’t you</a:t>
            </a:r>
            <a:r>
              <a:rPr lang="en-US" sz="4000" smtClean="0">
                <a:latin typeface="Franklin Gothic Demi" pitchFamily="34" charset="0"/>
              </a:rPr>
              <a:t>?</a:t>
            </a:r>
            <a:endParaRPr lang="ru-RU" sz="4000" smtClean="0">
              <a:latin typeface="Franklin Gothic Demi" pitchFamily="34" charset="0"/>
            </a:endParaRPr>
          </a:p>
          <a:p>
            <a:pPr algn="l"/>
            <a:r>
              <a:rPr lang="en-US" sz="4000" smtClean="0">
                <a:latin typeface="Franklin Gothic Demi" pitchFamily="34" charset="0"/>
              </a:rPr>
              <a:t>We could go there together,</a:t>
            </a:r>
            <a:r>
              <a:rPr lang="ru-RU" sz="4000" smtClean="0">
                <a:latin typeface="Franklin Gothic Demi" pitchFamily="34" charset="0"/>
              </a:rPr>
              <a:t> </a:t>
            </a:r>
            <a:r>
              <a:rPr lang="en-US" sz="4000" smtClean="0">
                <a:solidFill>
                  <a:srgbClr val="C00000"/>
                </a:solidFill>
                <a:latin typeface="Franklin Gothic Demi" pitchFamily="34" charset="0"/>
              </a:rPr>
              <a:t>couldn’t we</a:t>
            </a:r>
            <a:r>
              <a:rPr lang="en-US" sz="4000" smtClean="0">
                <a:latin typeface="Franklin Gothic Demi" pitchFamily="34" charset="0"/>
              </a:rPr>
              <a:t>?</a:t>
            </a:r>
            <a:endParaRPr lang="ru-RU" sz="4000" smtClean="0">
              <a:latin typeface="Franklin Gothic Demi" pitchFamily="34" charset="0"/>
            </a:endParaRPr>
          </a:p>
          <a:p>
            <a:pPr algn="l"/>
            <a:r>
              <a:rPr lang="en-US" sz="4000" smtClean="0">
                <a:latin typeface="Franklin Gothic Demi" pitchFamily="34" charset="0"/>
              </a:rPr>
              <a:t>You know my family,</a:t>
            </a:r>
            <a:r>
              <a:rPr lang="ru-RU" sz="4000" smtClean="0">
                <a:latin typeface="Franklin Gothic Demi" pitchFamily="34" charset="0"/>
              </a:rPr>
              <a:t> </a:t>
            </a:r>
            <a:r>
              <a:rPr lang="en-US" sz="4000" smtClean="0">
                <a:solidFill>
                  <a:srgbClr val="C00000"/>
                </a:solidFill>
                <a:latin typeface="Franklin Gothic Demi" pitchFamily="34" charset="0"/>
              </a:rPr>
              <a:t>do you</a:t>
            </a:r>
            <a:r>
              <a:rPr lang="en-US" sz="4000" smtClean="0">
                <a:latin typeface="Franklin Gothic Demi" pitchFamily="34" charset="0"/>
              </a:rPr>
              <a:t>?</a:t>
            </a:r>
            <a:endParaRPr lang="ru-RU" sz="4000" smtClean="0">
              <a:latin typeface="Franklin Gothic Demi" pitchFamily="34" charset="0"/>
            </a:endParaRPr>
          </a:p>
          <a:p>
            <a:endParaRPr lang="ru-RU" smtClean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75" y="-142875"/>
            <a:ext cx="7772400" cy="1285875"/>
          </a:xfrm>
        </p:spPr>
        <p:txBody>
          <a:bodyPr/>
          <a:lstStyle/>
          <a:p>
            <a:r>
              <a:rPr lang="en-US" sz="5400" b="1" smtClean="0">
                <a:solidFill>
                  <a:srgbClr val="C00000"/>
                </a:solidFill>
                <a:latin typeface="Franklin Gothic Demi" pitchFamily="34" charset="0"/>
              </a:rPr>
              <a:t>Check your answers:</a:t>
            </a:r>
            <a:endParaRPr lang="ru-RU" sz="540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5" y="785813"/>
            <a:ext cx="9001125" cy="4852987"/>
          </a:xfrm>
        </p:spPr>
        <p:txBody>
          <a:bodyPr/>
          <a:lstStyle/>
          <a:p>
            <a:pPr algn="l"/>
            <a:r>
              <a:rPr lang="en-US" sz="3600" b="1" smtClean="0">
                <a:latin typeface="Franklin Gothic Demi" pitchFamily="34" charset="0"/>
              </a:rPr>
              <a:t>You don't need any help, </a:t>
            </a:r>
            <a:r>
              <a:rPr lang="en-US" sz="3600" b="1" smtClean="0">
                <a:solidFill>
                  <a:srgbClr val="C00000"/>
                </a:solidFill>
                <a:latin typeface="Franklin Gothic Demi" pitchFamily="34" charset="0"/>
              </a:rPr>
              <a:t>do you</a:t>
            </a:r>
            <a:r>
              <a:rPr lang="en-US" sz="3600" b="1" smtClean="0">
                <a:latin typeface="Franklin Gothic Demi" pitchFamily="34" charset="0"/>
              </a:rPr>
              <a:t>?</a:t>
            </a:r>
          </a:p>
          <a:p>
            <a:pPr algn="l"/>
            <a:r>
              <a:rPr lang="en-US" sz="3600" b="1" smtClean="0">
                <a:latin typeface="Franklin Gothic Demi" pitchFamily="34" charset="0"/>
              </a:rPr>
              <a:t>She doesn't speak German at all, </a:t>
            </a:r>
            <a:r>
              <a:rPr lang="en-US" sz="3600" b="1" smtClean="0">
                <a:solidFill>
                  <a:srgbClr val="C00000"/>
                </a:solidFill>
                <a:latin typeface="Franklin Gothic Demi" pitchFamily="34" charset="0"/>
              </a:rPr>
              <a:t>does she</a:t>
            </a:r>
            <a:r>
              <a:rPr lang="en-US" sz="3600" b="1" smtClean="0">
                <a:latin typeface="Franklin Gothic Demi" pitchFamily="34" charset="0"/>
              </a:rPr>
              <a:t>?</a:t>
            </a:r>
          </a:p>
          <a:p>
            <a:pPr algn="l"/>
            <a:r>
              <a:rPr lang="en-US" sz="3600" b="1" smtClean="0">
                <a:latin typeface="Franklin Gothic Demi" pitchFamily="34" charset="0"/>
              </a:rPr>
              <a:t>Paul isn't good at Maths, </a:t>
            </a:r>
            <a:r>
              <a:rPr lang="en-US" sz="3600" b="1" smtClean="0">
                <a:solidFill>
                  <a:srgbClr val="C00000"/>
                </a:solidFill>
                <a:latin typeface="Franklin Gothic Demi" pitchFamily="34" charset="0"/>
              </a:rPr>
              <a:t>isn’t he</a:t>
            </a:r>
            <a:r>
              <a:rPr lang="en-US" sz="3600" b="1" smtClean="0">
                <a:latin typeface="Franklin Gothic Demi" pitchFamily="34" charset="0"/>
              </a:rPr>
              <a:t>?</a:t>
            </a:r>
          </a:p>
          <a:p>
            <a:pPr algn="l"/>
            <a:r>
              <a:rPr lang="en-US" sz="3600" b="1" smtClean="0">
                <a:latin typeface="Franklin Gothic Demi" pitchFamily="34" charset="0"/>
              </a:rPr>
              <a:t>Your parents aren't from Britain, </a:t>
            </a:r>
            <a:r>
              <a:rPr lang="en-US" sz="3600" b="1" smtClean="0">
                <a:solidFill>
                  <a:srgbClr val="C00000"/>
                </a:solidFill>
                <a:latin typeface="Franklin Gothic Demi" pitchFamily="34" charset="0"/>
              </a:rPr>
              <a:t>are they</a:t>
            </a:r>
            <a:r>
              <a:rPr lang="en-US" sz="3600" b="1" smtClean="0">
                <a:latin typeface="Franklin Gothic Demi" pitchFamily="34" charset="0"/>
              </a:rPr>
              <a:t>?</a:t>
            </a:r>
          </a:p>
          <a:p>
            <a:pPr algn="l"/>
            <a:r>
              <a:rPr lang="en-US" sz="3600" b="1" smtClean="0">
                <a:latin typeface="Franklin Gothic Demi" pitchFamily="34" charset="0"/>
              </a:rPr>
              <a:t>Our match wasn't interesting today, </a:t>
            </a:r>
            <a:r>
              <a:rPr lang="en-US" sz="3600" b="1" smtClean="0">
                <a:solidFill>
                  <a:srgbClr val="C00000"/>
                </a:solidFill>
                <a:latin typeface="Franklin Gothic Demi" pitchFamily="34" charset="0"/>
              </a:rPr>
              <a:t>was it</a:t>
            </a:r>
            <a:r>
              <a:rPr lang="en-US" sz="3600" b="1" smtClean="0">
                <a:latin typeface="Franklin Gothic Demi" pitchFamily="34" charset="0"/>
              </a:rPr>
              <a:t>?</a:t>
            </a:r>
          </a:p>
          <a:p>
            <a:pPr algn="l"/>
            <a:r>
              <a:rPr lang="en-US" sz="3600" b="1" smtClean="0">
                <a:latin typeface="Franklin Gothic Demi" pitchFamily="34" charset="0"/>
              </a:rPr>
              <a:t>Your teacher won't give you much</a:t>
            </a:r>
          </a:p>
          <a:p>
            <a:pPr algn="l"/>
            <a:r>
              <a:rPr lang="en-US" sz="3600" b="1" smtClean="0">
                <a:latin typeface="Franklin Gothic Demi" pitchFamily="34" charset="0"/>
              </a:rPr>
              <a:t>homework for the weekend, </a:t>
            </a:r>
            <a:r>
              <a:rPr lang="en-US" sz="3600" b="1" smtClean="0">
                <a:solidFill>
                  <a:srgbClr val="C00000"/>
                </a:solidFill>
                <a:latin typeface="Franklin Gothic Demi" pitchFamily="34" charset="0"/>
              </a:rPr>
              <a:t>will she</a:t>
            </a:r>
            <a:r>
              <a:rPr lang="en-US" sz="3600" b="1" smtClean="0">
                <a:latin typeface="Franklin Gothic Demi" pitchFamily="34" charset="0"/>
              </a:rPr>
              <a:t>?</a:t>
            </a:r>
            <a:endParaRPr lang="ru-RU" sz="3600" b="1" smtClean="0">
              <a:latin typeface="Franklin Gothic Demi" pitchFamily="34" charset="0"/>
            </a:endParaRPr>
          </a:p>
          <a:p>
            <a:endParaRPr lang="ru-RU" smtClean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655888"/>
          </a:xfrm>
        </p:spPr>
        <p:txBody>
          <a:bodyPr/>
          <a:lstStyle/>
          <a:p>
            <a:r>
              <a:rPr lang="en-US" sz="6000" b="1" smtClean="0">
                <a:solidFill>
                  <a:srgbClr val="C00000"/>
                </a:solidFill>
                <a:latin typeface="Franklin Gothic Demi" pitchFamily="34" charset="0"/>
              </a:rPr>
              <a:t>Your homework:</a:t>
            </a:r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> Ex</a:t>
            </a:r>
            <a:r>
              <a:rPr lang="ru-RU" b="1" smtClean="0"/>
              <a:t>6 </a:t>
            </a:r>
            <a:r>
              <a:rPr lang="en-US" b="1" smtClean="0"/>
              <a:t>p </a:t>
            </a:r>
            <a:r>
              <a:rPr lang="ru-RU" b="1" smtClean="0"/>
              <a:t>36,</a:t>
            </a:r>
            <a:br>
              <a:rPr lang="ru-RU" b="1" smtClean="0"/>
            </a:br>
            <a:r>
              <a:rPr lang="en-US" b="1" smtClean="0"/>
              <a:t>WB Ex 9 p14.</a:t>
            </a:r>
            <a:r>
              <a:rPr lang="ru-RU" smtClean="0"/>
              <a:t/>
            </a:r>
            <a:br>
              <a:rPr lang="ru-RU" smtClean="0"/>
            </a:br>
            <a:endParaRPr lang="ru-RU" b="1" smtClean="0"/>
          </a:p>
        </p:txBody>
      </p:sp>
      <p:sp>
        <p:nvSpPr>
          <p:cNvPr id="307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7715250"/>
            <a:ext cx="6400800" cy="214313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536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858000"/>
            <a:ext cx="6400800" cy="28575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63" y="914400"/>
            <a:ext cx="8643937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4000">
                <a:latin typeface="Franklin Gothic Heavy" pitchFamily="34" charset="0"/>
                <a:cs typeface="Times New Roman" pitchFamily="18" charset="0"/>
              </a:rPr>
              <a:t>    </a:t>
            </a:r>
            <a:r>
              <a:rPr lang="en-US" sz="4000">
                <a:solidFill>
                  <a:srgbClr val="C00000"/>
                </a:solidFill>
                <a:latin typeface="Franklin Gothic Heavy" pitchFamily="34" charset="0"/>
                <a:cs typeface="Times New Roman" pitchFamily="18" charset="0"/>
              </a:rPr>
              <a:t>Find the odd word in each list:</a:t>
            </a:r>
            <a:endParaRPr lang="ru-RU" sz="4000">
              <a:solidFill>
                <a:srgbClr val="C00000"/>
              </a:solidFill>
              <a:latin typeface="Franklin Gothic Heavy" pitchFamily="34" charset="0"/>
            </a:endParaRPr>
          </a:p>
          <a:p>
            <a:pPr eaLnBrk="0" hangingPunct="0"/>
            <a:endParaRPr lang="en-US" sz="4000">
              <a:latin typeface="Franklin Gothic Heavy" pitchFamily="34" charset="0"/>
              <a:cs typeface="Times New Roman" pitchFamily="18" charset="0"/>
            </a:endParaRPr>
          </a:p>
          <a:p>
            <a:pPr eaLnBrk="0" hangingPunct="0"/>
            <a:r>
              <a:rPr lang="en-US" sz="4000">
                <a:latin typeface="Franklin Gothic Heavy" pitchFamily="34" charset="0"/>
                <a:cs typeface="Times New Roman" pitchFamily="18" charset="0"/>
              </a:rPr>
              <a:t>1-world, what, why, when, where, whom, who</a:t>
            </a:r>
            <a:endParaRPr lang="ru-RU" sz="4000">
              <a:latin typeface="Franklin Gothic Heavy" pitchFamily="34" charset="0"/>
            </a:endParaRPr>
          </a:p>
          <a:p>
            <a:pPr eaLnBrk="0" hangingPunct="0"/>
            <a:r>
              <a:rPr lang="en-US" sz="4000">
                <a:latin typeface="Franklin Gothic Heavy" pitchFamily="34" charset="0"/>
                <a:cs typeface="Times New Roman" pitchFamily="18" charset="0"/>
              </a:rPr>
              <a:t>2- does, do, play, skate, sky, fly, went</a:t>
            </a:r>
          </a:p>
          <a:p>
            <a:pPr eaLnBrk="0" hangingPunct="0"/>
            <a:r>
              <a:rPr lang="en-US" sz="4000">
                <a:latin typeface="Franklin Gothic Heavy" pitchFamily="34" charset="0"/>
                <a:cs typeface="Times New Roman" pitchFamily="18" charset="0"/>
              </a:rPr>
              <a:t>3- meet, can, go, bring, flower, run</a:t>
            </a:r>
            <a:endParaRPr lang="en-US" sz="4000">
              <a:latin typeface="Franklin Gothic Heavy" pitchFamily="34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63" y="3500438"/>
            <a:ext cx="8358187" cy="2071687"/>
          </a:xfrm>
        </p:spPr>
        <p:txBody>
          <a:bodyPr/>
          <a:lstStyle/>
          <a:p>
            <a:pPr algn="l"/>
            <a:r>
              <a:rPr lang="en-US" sz="5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mtClean="0">
                <a:solidFill>
                  <a:schemeClr val="tx1"/>
                </a:solidFill>
                <a:latin typeface="Franklin Gothic Demi" pitchFamily="34" charset="0"/>
                <a:cs typeface="Times New Roman" pitchFamily="18" charset="0"/>
              </a:rPr>
              <a:t>3) Do you have a pen or </a:t>
            </a:r>
            <a:r>
              <a:rPr lang="ru-RU" sz="5400" b="1" smtClean="0">
                <a:solidFill>
                  <a:schemeClr val="tx1"/>
                </a:solidFill>
                <a:latin typeface="Franklin Gothic Demi" pitchFamily="34" charset="0"/>
                <a:cs typeface="Times New Roman" pitchFamily="18" charset="0"/>
              </a:rPr>
              <a:t/>
            </a:r>
            <a:br>
              <a:rPr lang="ru-RU" sz="5400" b="1" smtClean="0">
                <a:solidFill>
                  <a:schemeClr val="tx1"/>
                </a:solidFill>
                <a:latin typeface="Franklin Gothic Demi" pitchFamily="34" charset="0"/>
                <a:cs typeface="Times New Roman" pitchFamily="18" charset="0"/>
              </a:rPr>
            </a:br>
            <a:r>
              <a:rPr lang="ru-RU" sz="5400" b="1" smtClean="0">
                <a:solidFill>
                  <a:schemeClr val="tx1"/>
                </a:solidFill>
                <a:latin typeface="Franklin Gothic Demi" pitchFamily="34" charset="0"/>
                <a:cs typeface="Times New Roman" pitchFamily="18" charset="0"/>
              </a:rPr>
              <a:t>      </a:t>
            </a:r>
            <a:r>
              <a:rPr lang="en-US" sz="5400" b="1" smtClean="0">
                <a:solidFill>
                  <a:schemeClr val="tx1"/>
                </a:solidFill>
                <a:latin typeface="Franklin Gothic Demi" pitchFamily="34" charset="0"/>
                <a:cs typeface="Times New Roman" pitchFamily="18" charset="0"/>
              </a:rPr>
              <a:t>a pencil?</a:t>
            </a:r>
            <a:r>
              <a:rPr lang="en-US" sz="5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4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42875"/>
            <a:ext cx="6400800" cy="1357313"/>
          </a:xfrm>
        </p:spPr>
        <p:txBody>
          <a:bodyPr/>
          <a:lstStyle/>
          <a:p>
            <a:pPr>
              <a:defRPr/>
            </a:pPr>
            <a:r>
              <a:rPr lang="en-US" sz="3600" b="1" dirty="0" smtClean="0">
                <a:solidFill>
                  <a:srgbClr val="C00000"/>
                </a:solidFill>
                <a:latin typeface="Franklin Gothic Demi" pitchFamily="34" charset="0"/>
                <a:cs typeface="Times New Roman" pitchFamily="18" charset="0"/>
              </a:rPr>
              <a:t>Ask questions:</a:t>
            </a:r>
            <a:r>
              <a:rPr lang="en-US" b="1" dirty="0" smtClean="0">
                <a:solidFill>
                  <a:srgbClr val="C00000"/>
                </a:solidFill>
                <a:latin typeface="Franklin Gothic Demi" pitchFamily="34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C00000"/>
                </a:solidFill>
                <a:latin typeface="Franklin Gothic Demi" pitchFamily="34" charset="0"/>
                <a:cs typeface="Times New Roman" pitchFamily="18" charset="0"/>
              </a:rPr>
            </a:br>
            <a:r>
              <a:rPr lang="en-US" sz="5400" b="1" dirty="0" smtClean="0">
                <a:solidFill>
                  <a:schemeClr val="accent6"/>
                </a:solidFill>
                <a:latin typeface="Franklin Gothic Demi" pitchFamily="34" charset="0"/>
                <a:cs typeface="Times New Roman" pitchFamily="18" charset="0"/>
              </a:rPr>
              <a:t> </a:t>
            </a:r>
            <a:r>
              <a:rPr lang="en-US" sz="5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Franklin Gothic Demi" pitchFamily="34" charset="0"/>
                <a:cs typeface="Times New Roman" pitchFamily="18" charset="0"/>
              </a:rPr>
              <a:t>I have a pen.</a:t>
            </a:r>
            <a:endParaRPr lang="ru-RU" sz="5400" dirty="0">
              <a:solidFill>
                <a:schemeClr val="accent6">
                  <a:lumMod val="60000"/>
                  <a:lumOff val="40000"/>
                </a:schemeClr>
              </a:solidFill>
              <a:latin typeface="Franklin Gothic Demi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046" t="20833" r="14772" b="8333"/>
          <a:stretch>
            <a:fillRect/>
          </a:stretch>
        </p:blipFill>
        <p:spPr bwMode="auto">
          <a:xfrm>
            <a:off x="1000125" y="214313"/>
            <a:ext cx="857250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0" y="4786313"/>
            <a:ext cx="14097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642938" y="1785938"/>
            <a:ext cx="700087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4400" indent="-914400">
              <a:buFontTx/>
              <a:buAutoNum type="arabicParenR"/>
            </a:pPr>
            <a:r>
              <a:rPr lang="en-US" sz="5400" b="1">
                <a:latin typeface="Franklin Gothic Demi" pitchFamily="34" charset="0"/>
                <a:cs typeface="Times New Roman" pitchFamily="18" charset="0"/>
              </a:rPr>
              <a:t>Do you have a pen?</a:t>
            </a:r>
          </a:p>
          <a:p>
            <a:pPr marL="914400" indent="-914400"/>
            <a:endParaRPr lang="ru-RU" sz="5400">
              <a:latin typeface="Franklin Gothic Demi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714375" y="2714625"/>
            <a:ext cx="70723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>
                <a:latin typeface="Franklin Gothic Demi" pitchFamily="34" charset="0"/>
                <a:cs typeface="Times New Roman" pitchFamily="18" charset="0"/>
              </a:rPr>
              <a:t>2) What do you have?</a:t>
            </a:r>
            <a:endParaRPr lang="ru-RU" sz="5400">
              <a:latin typeface="Franklin Gothic Demi" pitchFamily="34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5" y="571500"/>
            <a:ext cx="8786813" cy="1428750"/>
          </a:xfrm>
        </p:spPr>
        <p:txBody>
          <a:bodyPr/>
          <a:lstStyle/>
          <a:p>
            <a:pPr algn="l">
              <a:defRPr/>
            </a:pPr>
            <a:r>
              <a:rPr lang="en-US" sz="4800" b="1" i="1" dirty="0" smtClean="0">
                <a:latin typeface="Franklin Gothic Heavy" pitchFamily="34" charset="0"/>
              </a:rPr>
              <a:t> </a:t>
            </a:r>
            <a:br>
              <a:rPr lang="en-US" sz="4800" b="1" i="1" dirty="0" smtClean="0">
                <a:latin typeface="Franklin Gothic Heavy" pitchFamily="34" charset="0"/>
              </a:rPr>
            </a:br>
            <a:r>
              <a:rPr lang="en-US" sz="4800" b="1" i="1" dirty="0" smtClean="0">
                <a:latin typeface="Franklin Gothic Heavy" pitchFamily="34" charset="0"/>
              </a:rPr>
              <a:t/>
            </a:r>
            <a:br>
              <a:rPr lang="en-US" sz="4800" b="1" i="1" dirty="0" smtClean="0">
                <a:latin typeface="Franklin Gothic Heavy" pitchFamily="34" charset="0"/>
              </a:rPr>
            </a:br>
            <a:r>
              <a:rPr lang="en-US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Franklin Gothic Heavy" pitchFamily="34" charset="0"/>
              </a:rPr>
              <a:t>We played tennis</a:t>
            </a:r>
            <a:r>
              <a:rPr lang="ru-RU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Franklin Gothic Heavy" pitchFamily="34" charset="0"/>
              </a:rPr>
              <a:t> </a:t>
            </a:r>
            <a:r>
              <a:rPr lang="en-US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Franklin Gothic Heavy" pitchFamily="34" charset="0"/>
              </a:rPr>
              <a:t>yesterday.</a:t>
            </a:r>
            <a:r>
              <a:rPr lang="en-US" b="1" dirty="0" smtClean="0">
                <a:latin typeface="Franklin Gothic Heavy" pitchFamily="34" charset="0"/>
              </a:rPr>
              <a:t/>
            </a:r>
            <a:br>
              <a:rPr lang="en-US" b="1" dirty="0" smtClean="0">
                <a:latin typeface="Franklin Gothic Heavy" pitchFamily="34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5" y="1785938"/>
            <a:ext cx="8786813" cy="642937"/>
          </a:xfrm>
        </p:spPr>
        <p:txBody>
          <a:bodyPr/>
          <a:lstStyle/>
          <a:p>
            <a:pPr algn="l"/>
            <a:endParaRPr lang="en-US" sz="4800" b="1" smtClean="0">
              <a:latin typeface="Franklin Gothic Demi" pitchFamily="34" charset="0"/>
            </a:endParaRPr>
          </a:p>
          <a:p>
            <a:pPr algn="l"/>
            <a:r>
              <a:rPr lang="en-US" sz="4800" b="1" smtClean="0">
                <a:latin typeface="Franklin Gothic Demi" pitchFamily="34" charset="0"/>
              </a:rPr>
              <a:t>1) Did we play tennis yesterday?</a:t>
            </a:r>
            <a:endParaRPr lang="ru-RU" sz="4800" b="1" smtClean="0">
              <a:latin typeface="Franklin Gothic Demi" pitchFamily="34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42875" y="2928938"/>
            <a:ext cx="814387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800" b="1">
              <a:latin typeface="Franklin Gothic Demi" pitchFamily="34" charset="0"/>
            </a:endParaRPr>
          </a:p>
          <a:p>
            <a:r>
              <a:rPr lang="en-US" sz="4800" b="1">
                <a:latin typeface="Franklin Gothic Demi" pitchFamily="34" charset="0"/>
              </a:rPr>
              <a:t>2) When did we play tennis?</a:t>
            </a:r>
            <a:endParaRPr lang="ru-RU" sz="4800">
              <a:latin typeface="Franklin Gothic Demi" pitchFamily="34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0" y="4071938"/>
            <a:ext cx="914400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latin typeface="Franklin Gothic Demi" pitchFamily="34" charset="0"/>
              </a:rPr>
              <a:t> </a:t>
            </a:r>
          </a:p>
          <a:p>
            <a:r>
              <a:rPr lang="en-US" sz="4800" b="1">
                <a:latin typeface="Franklin Gothic Demi" pitchFamily="34" charset="0"/>
              </a:rPr>
              <a:t> 3)Did we or he play tennis</a:t>
            </a:r>
          </a:p>
          <a:p>
            <a:r>
              <a:rPr lang="en-US" sz="4800" b="1">
                <a:latin typeface="Franklin Gothic Demi" pitchFamily="34" charset="0"/>
              </a:rPr>
              <a:t>     yesterday?</a:t>
            </a:r>
          </a:p>
          <a:p>
            <a:endParaRPr lang="ru-RU" sz="4800">
              <a:latin typeface="Franklin Gothic Dem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188" y="4857750"/>
            <a:ext cx="11715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" y="285750"/>
            <a:ext cx="16192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25"/>
            <a:ext cx="7772400" cy="1285875"/>
          </a:xfrm>
        </p:spPr>
        <p:txBody>
          <a:bodyPr/>
          <a:lstStyle/>
          <a:p>
            <a:pPr>
              <a:defRPr/>
            </a:pPr>
            <a:r>
              <a:rPr lang="en-US" sz="5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Franklin Gothic Heavy" pitchFamily="34" charset="0"/>
              </a:rPr>
              <a:t>They will see him soon.</a:t>
            </a:r>
            <a:endParaRPr lang="ru-RU" sz="5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1643063"/>
            <a:ext cx="8429625" cy="857250"/>
          </a:xfrm>
        </p:spPr>
        <p:txBody>
          <a:bodyPr/>
          <a:lstStyle/>
          <a:p>
            <a:pPr algn="l"/>
            <a:r>
              <a:rPr lang="en-US" sz="4800" b="1" smtClean="0">
                <a:latin typeface="Franklin Gothic Demi" pitchFamily="34" charset="0"/>
              </a:rPr>
              <a:t>1) Will they see him soon?</a:t>
            </a:r>
            <a:endParaRPr lang="ru-RU" sz="4800" b="1" smtClean="0">
              <a:latin typeface="Franklin Gothic Demi" pitchFamily="34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428625" y="2928938"/>
            <a:ext cx="85010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latin typeface="Franklin Gothic Demi" pitchFamily="34" charset="0"/>
              </a:rPr>
              <a:t>2) Whom will they see soon?</a:t>
            </a:r>
            <a:endParaRPr lang="ru-RU" sz="4800">
              <a:latin typeface="Franklin Gothic Demi" pitchFamily="34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428625" y="4143375"/>
            <a:ext cx="85010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latin typeface="Franklin Gothic Demi" pitchFamily="34" charset="0"/>
              </a:rPr>
              <a:t>3) Will they see him or her</a:t>
            </a:r>
          </a:p>
          <a:p>
            <a:r>
              <a:rPr lang="en-US" sz="4800" b="1">
                <a:latin typeface="Franklin Gothic Demi" pitchFamily="34" charset="0"/>
              </a:rPr>
              <a:t>     soon?</a:t>
            </a:r>
            <a:endParaRPr lang="ru-RU" sz="4800">
              <a:latin typeface="Franklin Gothic Dem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" y="5357813"/>
            <a:ext cx="20193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5750"/>
            <a:ext cx="8229600" cy="63833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Franklin Gothic Demi" pitchFamily="34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Franklin Gothic Demi" pitchFamily="34" charset="0"/>
              </a:rPr>
              <a:t> «Его сестра умеет бегать хорошо».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latin typeface="Franklin Gothic Demi" pitchFamily="34" charset="0"/>
              </a:rPr>
              <a:t>   </a:t>
            </a:r>
            <a:r>
              <a:rPr lang="ru-RU" sz="3600" b="1" dirty="0" smtClean="0">
                <a:latin typeface="Franklin Gothic Demi" pitchFamily="34" charset="0"/>
              </a:rPr>
              <a:t>       </a:t>
            </a:r>
            <a:r>
              <a:rPr lang="en-US" sz="3600" b="1" dirty="0" smtClean="0">
                <a:solidFill>
                  <a:schemeClr val="accent6"/>
                </a:solidFill>
                <a:latin typeface="Franklin Gothic Demi" pitchFamily="34" charset="0"/>
              </a:rPr>
              <a:t>His sister can run well.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Franklin Gothic Demi" pitchFamily="34" charset="0"/>
              </a:rPr>
              <a:t>1) </a:t>
            </a:r>
            <a:r>
              <a:rPr lang="ru-RU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Franklin Gothic Demi" pitchFamily="34" charset="0"/>
              </a:rPr>
              <a:t>Общий вопрос: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3600" b="1" dirty="0" smtClean="0">
                <a:latin typeface="Franklin Gothic Demi" pitchFamily="34" charset="0"/>
              </a:rPr>
              <a:t>   </a:t>
            </a:r>
            <a:r>
              <a:rPr lang="en-US" sz="3600" b="1" dirty="0" smtClean="0">
                <a:latin typeface="Franklin Gothic Demi" pitchFamily="34" charset="0"/>
              </a:rPr>
              <a:t>Can his sister run well?</a:t>
            </a:r>
            <a:endParaRPr lang="ru-RU" sz="3600" b="1" dirty="0" smtClean="0">
              <a:latin typeface="Franklin Gothic Dem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Franklin Gothic Demi" pitchFamily="34" charset="0"/>
              </a:rPr>
              <a:t>2) Специальный вопрос:</a:t>
            </a:r>
            <a:endParaRPr lang="en-US" sz="36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Franklin Gothic Dem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3600" b="1" dirty="0" smtClean="0">
                <a:latin typeface="Franklin Gothic Demi" pitchFamily="34" charset="0"/>
              </a:rPr>
              <a:t>   </a:t>
            </a:r>
            <a:r>
              <a:rPr lang="en-US" sz="3600" b="1" dirty="0" smtClean="0">
                <a:latin typeface="Franklin Gothic Demi" pitchFamily="34" charset="0"/>
              </a:rPr>
              <a:t>How can his sister run? </a:t>
            </a:r>
            <a:endParaRPr lang="ru-RU" sz="3600" b="1" dirty="0" smtClean="0">
              <a:latin typeface="Franklin Gothic Dem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Franklin Gothic Demi" pitchFamily="34" charset="0"/>
              </a:rPr>
              <a:t>3) Альтернативный вопрос:</a:t>
            </a:r>
            <a:endParaRPr lang="en-US" sz="36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Franklin Gothic Dem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3600" b="1" dirty="0" smtClean="0">
                <a:latin typeface="Franklin Gothic Demi" pitchFamily="34" charset="0"/>
              </a:rPr>
              <a:t>   </a:t>
            </a:r>
            <a:r>
              <a:rPr lang="en-US" sz="3600" b="1" dirty="0" smtClean="0">
                <a:latin typeface="Franklin Gothic Demi" pitchFamily="34" charset="0"/>
              </a:rPr>
              <a:t>Can his sister or he run well?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Franklin Gothic Demi" pitchFamily="34" charset="0"/>
              </a:rPr>
              <a:t>4) </a:t>
            </a:r>
            <a:endParaRPr lang="en-US" sz="36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Franklin Gothic Dem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latin typeface="Franklin Gothic Demi" pitchFamily="34" charset="0"/>
              </a:rPr>
              <a:t>   His sister can run well, can’t  she?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11250" t="12296" r="9999" b="6557"/>
          <a:stretch>
            <a:fillRect/>
          </a:stretch>
        </p:blipFill>
        <p:spPr bwMode="auto">
          <a:xfrm>
            <a:off x="6429375" y="1357313"/>
            <a:ext cx="1500188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38" y="2071688"/>
            <a:ext cx="7772400" cy="2298700"/>
          </a:xfrm>
        </p:spPr>
        <p:txBody>
          <a:bodyPr/>
          <a:lstStyle/>
          <a:p>
            <a:r>
              <a:rPr lang="en-US" sz="7200" b="1" smtClean="0">
                <a:solidFill>
                  <a:srgbClr val="FF0000"/>
                </a:solidFill>
                <a:latin typeface="Franklin Gothic Demi" pitchFamily="34" charset="0"/>
              </a:rPr>
              <a:t>Tag questions</a:t>
            </a:r>
            <a:br>
              <a:rPr lang="en-US" sz="7200" b="1" smtClean="0">
                <a:solidFill>
                  <a:srgbClr val="FF0000"/>
                </a:solidFill>
                <a:latin typeface="Franklin Gothic Demi" pitchFamily="34" charset="0"/>
              </a:rPr>
            </a:br>
            <a:r>
              <a:rPr lang="ru-RU" sz="6600" b="1" smtClean="0">
                <a:solidFill>
                  <a:schemeClr val="tx1"/>
                </a:solidFill>
                <a:latin typeface="Franklin Gothic Demi" pitchFamily="34" charset="0"/>
              </a:rPr>
              <a:t>Разделительные вопросы</a:t>
            </a:r>
            <a:r>
              <a:rPr lang="ru-RU" b="1" i="1" u="sng" smtClean="0">
                <a:latin typeface="Franklin Gothic Demi" pitchFamily="34" charset="0"/>
              </a:rPr>
              <a:t/>
            </a:r>
            <a:br>
              <a:rPr lang="ru-RU" b="1" i="1" u="sng" smtClean="0">
                <a:latin typeface="Franklin Gothic Demi" pitchFamily="34" charset="0"/>
              </a:rPr>
            </a:br>
            <a:endParaRPr lang="ru-RU" smtClean="0"/>
          </a:p>
        </p:txBody>
      </p:sp>
      <p:sp>
        <p:nvSpPr>
          <p:cNvPr id="21506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7572375"/>
            <a:ext cx="6400800" cy="214313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3" y="2130425"/>
            <a:ext cx="8501062" cy="1470025"/>
          </a:xfrm>
        </p:spPr>
        <p:txBody>
          <a:bodyPr/>
          <a:lstStyle/>
          <a:p>
            <a:pPr algn="l"/>
            <a:r>
              <a:rPr lang="en-US" b="1" smtClean="0">
                <a:latin typeface="Franklin Gothic Demi" pitchFamily="34" charset="0"/>
              </a:rPr>
              <a:t>His sister can run well, can’t she?</a:t>
            </a:r>
            <a:endParaRPr lang="ru-RU" smtClean="0"/>
          </a:p>
        </p:txBody>
      </p:sp>
      <p:sp>
        <p:nvSpPr>
          <p:cNvPr id="22530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85225" cy="64087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800" smtClean="0">
              <a:latin typeface="Franklin Gothic Demi" pitchFamily="34" charset="0"/>
            </a:endParaRP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4000" smtClean="0">
                <a:latin typeface="Franklin Gothic Demi" pitchFamily="34" charset="0"/>
              </a:rPr>
              <a:t>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4000" smtClean="0">
                <a:latin typeface="Franklin Gothic Demi" pitchFamily="34" charset="0"/>
              </a:rPr>
              <a:t>     </a:t>
            </a:r>
            <a:r>
              <a:rPr lang="en-US" sz="4400" smtClean="0">
                <a:solidFill>
                  <a:srgbClr val="C00000"/>
                </a:solidFill>
                <a:latin typeface="Franklin Gothic Demi" pitchFamily="34" charset="0"/>
              </a:rPr>
              <a:t>Complete the questions</a:t>
            </a:r>
            <a:r>
              <a:rPr lang="ru-RU" sz="4400" smtClean="0">
                <a:solidFill>
                  <a:srgbClr val="C00000"/>
                </a:solidFill>
                <a:latin typeface="Franklin Gothic Demi" pitchFamily="34" charset="0"/>
              </a:rPr>
              <a:t>:</a:t>
            </a:r>
            <a:endParaRPr lang="en-US" sz="4400" smtClean="0">
              <a:solidFill>
                <a:srgbClr val="C00000"/>
              </a:solidFill>
              <a:latin typeface="Franklin Gothic Dem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4000" smtClean="0">
                <a:latin typeface="Franklin Gothic Demi" pitchFamily="34" charset="0"/>
              </a:rPr>
              <a:t> 1</a:t>
            </a:r>
            <a:r>
              <a:rPr lang="en-US" sz="4000" smtClean="0">
                <a:latin typeface="Franklin Gothic Demi" pitchFamily="34" charset="0"/>
              </a:rPr>
              <a:t>. I have got a pen, haven’t…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4000" smtClean="0">
                <a:latin typeface="Franklin Gothic Demi" pitchFamily="34" charset="0"/>
              </a:rPr>
              <a:t> </a:t>
            </a:r>
            <a:r>
              <a:rPr lang="en-US" sz="4000" smtClean="0">
                <a:latin typeface="Franklin Gothic Demi" pitchFamily="34" charset="0"/>
              </a:rPr>
              <a:t>2. The pupils must read, mustn’t…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4000" smtClean="0">
                <a:latin typeface="Franklin Gothic Demi" pitchFamily="34" charset="0"/>
              </a:rPr>
              <a:t> </a:t>
            </a:r>
            <a:r>
              <a:rPr lang="en-US" sz="4000" smtClean="0">
                <a:latin typeface="Franklin Gothic Demi" pitchFamily="34" charset="0"/>
              </a:rPr>
              <a:t>3. She laughs a lot, doesn’t…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4000" smtClean="0">
                <a:latin typeface="Franklin Gothic Demi" pitchFamily="34" charset="0"/>
              </a:rPr>
              <a:t> </a:t>
            </a:r>
            <a:r>
              <a:rPr lang="en-US" sz="4000" smtClean="0">
                <a:latin typeface="Franklin Gothic Demi" pitchFamily="34" charset="0"/>
              </a:rPr>
              <a:t>4. Sam is at home, isn’t…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4000" smtClean="0">
                <a:latin typeface="Franklin Gothic Demi" pitchFamily="34" charset="0"/>
              </a:rPr>
              <a:t> </a:t>
            </a:r>
            <a:r>
              <a:rPr lang="en-US" sz="4000" smtClean="0">
                <a:latin typeface="Franklin Gothic Demi" pitchFamily="34" charset="0"/>
              </a:rPr>
              <a:t>5. We are at school, aren’t…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4000" smtClean="0">
                <a:latin typeface="Franklin Gothic Demi" pitchFamily="34" charset="0"/>
              </a:rPr>
              <a:t> </a:t>
            </a:r>
            <a:r>
              <a:rPr lang="en-US" sz="4000" smtClean="0">
                <a:latin typeface="Franklin Gothic Demi" pitchFamily="34" charset="0"/>
              </a:rPr>
              <a:t>6. You will meet her, won’t…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438</Words>
  <Application>Microsoft Office PowerPoint</Application>
  <PresentationFormat>Экран (4:3)</PresentationFormat>
  <Paragraphs>88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Franklin Gothic Heavy</vt:lpstr>
      <vt:lpstr>Franklin Gothic Demi</vt:lpstr>
      <vt:lpstr>Оформление по умолчанию</vt:lpstr>
      <vt:lpstr>Разделительные вопросы 5 класс</vt:lpstr>
      <vt:lpstr>Слайд 2</vt:lpstr>
      <vt:lpstr>  3) Do you have a pen or        a pencil? </vt:lpstr>
      <vt:lpstr>   We played tennis yesterday. </vt:lpstr>
      <vt:lpstr>They will see him soon.</vt:lpstr>
      <vt:lpstr>Слайд 6</vt:lpstr>
      <vt:lpstr>Tag questions Разделительные вопросы </vt:lpstr>
      <vt:lpstr>His sister can run well, can’t she?</vt:lpstr>
      <vt:lpstr>Слайд 9</vt:lpstr>
      <vt:lpstr>Слайд 10</vt:lpstr>
      <vt:lpstr>Схема разделительного вопроса</vt:lpstr>
      <vt:lpstr>Add the tag endings:</vt:lpstr>
      <vt:lpstr>Add the tag endings:</vt:lpstr>
      <vt:lpstr>Check your answers:</vt:lpstr>
      <vt:lpstr>Check your answers:</vt:lpstr>
      <vt:lpstr>Your homework:  Ex6 p 36, WB Ex 9 p14.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проблемного урока</dc:title>
  <dc:creator>Жаглин Евгений</dc:creator>
  <cp:lastModifiedBy>PUPSIK</cp:lastModifiedBy>
  <cp:revision>105</cp:revision>
  <dcterms:created xsi:type="dcterms:W3CDTF">2008-01-06T18:47:32Z</dcterms:created>
  <dcterms:modified xsi:type="dcterms:W3CDTF">2014-11-10T18:25:45Z</dcterms:modified>
</cp:coreProperties>
</file>